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62D5B-B2E3-4A80-8B6B-45025F36179E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B255B-9E52-4B13-8978-2CF106F398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405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B255B-9E52-4B13-8978-2CF106F3984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8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CEF1-6CE0-4524-A2EB-6898C6F51FB7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6DD7-E75B-4AC9-AF1C-FF72B1A6B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9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CEF1-6CE0-4524-A2EB-6898C6F51FB7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6DD7-E75B-4AC9-AF1C-FF72B1A6B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101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CEF1-6CE0-4524-A2EB-6898C6F51FB7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6DD7-E75B-4AC9-AF1C-FF72B1A6B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98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CEF1-6CE0-4524-A2EB-6898C6F51FB7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6DD7-E75B-4AC9-AF1C-FF72B1A6B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68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CEF1-6CE0-4524-A2EB-6898C6F51FB7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6DD7-E75B-4AC9-AF1C-FF72B1A6B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511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CEF1-6CE0-4524-A2EB-6898C6F51FB7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6DD7-E75B-4AC9-AF1C-FF72B1A6B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52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CEF1-6CE0-4524-A2EB-6898C6F51FB7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6DD7-E75B-4AC9-AF1C-FF72B1A6B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309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CEF1-6CE0-4524-A2EB-6898C6F51FB7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6DD7-E75B-4AC9-AF1C-FF72B1A6B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7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CEF1-6CE0-4524-A2EB-6898C6F51FB7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6DD7-E75B-4AC9-AF1C-FF72B1A6B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51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CEF1-6CE0-4524-A2EB-6898C6F51FB7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6DD7-E75B-4AC9-AF1C-FF72B1A6B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141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CEF1-6CE0-4524-A2EB-6898C6F51FB7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6DD7-E75B-4AC9-AF1C-FF72B1A6B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53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0CEF1-6CE0-4524-A2EB-6898C6F51FB7}" type="datetimeFigureOut">
              <a:rPr lang="cs-CZ" smtClean="0"/>
              <a:t>30.9.2012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6DD7-E75B-4AC9-AF1C-FF72B1A6B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26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cs-CZ" sz="6000" b="1" dirty="0" smtClean="0"/>
              <a:t>MENDELOVY ZÁKONY</a:t>
            </a:r>
            <a:endParaRPr lang="cs-CZ" sz="6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4725144"/>
            <a:ext cx="6400800" cy="17526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Jan Vrtiška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ZŠ Vrané nad Vltavou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Přírodopis 8. ročník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Obrázek 3" descr="J.G.MENDE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7" y="1556792"/>
            <a:ext cx="2143125" cy="3028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9155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332656"/>
            <a:ext cx="8568952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err="1"/>
          </a:p>
          <a:p>
            <a:r>
              <a:rPr lang="cs-CZ" sz="2800" b="1" dirty="0" smtClean="0"/>
              <a:t>Johann Gregor Mendel (1822 – 1884)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zkoumal, jak se přenášejí vlastnosti z rodičů na potomky, proč se v generaci u určitých jedinců znak projeví a u jiných 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10 let uskutečňoval pokusy a sledoval výsledky svých genetických křížení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význam jeho práce byl objeven až mnoho let po jeho smrti</a:t>
            </a:r>
          </a:p>
          <a:p>
            <a:endParaRPr lang="cs-CZ" dirty="0" err="1"/>
          </a:p>
          <a:p>
            <a:endParaRPr lang="cs-CZ" dirty="0"/>
          </a:p>
        </p:txBody>
      </p:sp>
      <p:pic>
        <p:nvPicPr>
          <p:cNvPr id="1026" name="Picture 2" descr="E:\PŘ\8.tř\Genetika\obrázky\menedelove_objek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96952"/>
            <a:ext cx="8488834" cy="3338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483768" y="636968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většinu pokusů dělal s rostlinami hrachu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7478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332656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2400" b="1" dirty="0" smtClean="0"/>
              <a:t>Mendelův zákon – zákon uniformity 1. generace potomků (F1)</a:t>
            </a:r>
          </a:p>
          <a:p>
            <a:endParaRPr lang="cs-CZ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při </a:t>
            </a:r>
            <a:r>
              <a:rPr lang="cs-CZ" dirty="0"/>
              <a:t>vzájemném křížení 2 homozygotů vznikají potomci genotypově i fenotypově </a:t>
            </a:r>
            <a:r>
              <a:rPr lang="cs-CZ" dirty="0" smtClean="0"/>
              <a:t>jednotní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pokud </a:t>
            </a:r>
            <a:r>
              <a:rPr lang="cs-CZ" dirty="0"/>
              <a:t>jde o 2 různé homozygoty jsou potomci vždy heterozygotními </a:t>
            </a:r>
            <a:r>
              <a:rPr lang="cs-CZ" dirty="0" smtClean="0"/>
              <a:t>hybridy</a:t>
            </a:r>
            <a:endParaRPr lang="cs-CZ" b="1" dirty="0"/>
          </a:p>
        </p:txBody>
      </p:sp>
      <p:pic>
        <p:nvPicPr>
          <p:cNvPr id="2050" name="Picture 2" descr="E:\PŘ\8.tř\Genetika\obrázky\1MZ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918" y="2327409"/>
            <a:ext cx="31432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4067944" y="195807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alely 1. rodiče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346553" y="2831215"/>
            <a:ext cx="1594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alely 2. rodiče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4211960" y="2745794"/>
            <a:ext cx="1584176" cy="4737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5796136" y="2909900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6673093" y="2659485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uniformní potomstvo</a:t>
            </a:r>
            <a:endParaRPr lang="cs-CZ" dirty="0"/>
          </a:p>
        </p:txBody>
      </p:sp>
      <p:pic>
        <p:nvPicPr>
          <p:cNvPr id="2051" name="Picture 3" descr="E:\PŘ\8.tř\Genetika\obrázky\1.M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13259"/>
            <a:ext cx="3559997" cy="3317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álný popisek 8"/>
          <p:cNvSpPr/>
          <p:nvPr/>
        </p:nvSpPr>
        <p:spPr>
          <a:xfrm>
            <a:off x="4067944" y="3645024"/>
            <a:ext cx="4536504" cy="2592288"/>
          </a:xfrm>
          <a:prstGeom prst="wedgeEllipseCallout">
            <a:avLst>
              <a:gd name="adj1" fmla="val -67162"/>
              <a:gd name="adj2" fmla="val 5782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4427984" y="4310226"/>
            <a:ext cx="396044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dirty="0" smtClean="0"/>
              <a:t>Všichni potomci budou heterozygoti, ale projevovat se budou jako praváci, protože alela pro pravorukost je dominantní nad alelou pro levorukost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3191813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260648"/>
            <a:ext cx="87129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2. Mendelův zákon – o náhodné segregaci genů do gamet</a:t>
            </a:r>
          </a:p>
          <a:p>
            <a:endParaRPr lang="cs-CZ" sz="20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/>
              <a:t>křížení </a:t>
            </a:r>
            <a:r>
              <a:rPr lang="cs-CZ" sz="2000" dirty="0"/>
              <a:t>2 </a:t>
            </a:r>
            <a:r>
              <a:rPr lang="cs-CZ" sz="2000" dirty="0" smtClean="0"/>
              <a:t>heterozygotů  (tedy F1 generaci) – potomkovi (generaci F2) může být náhodně předána </a:t>
            </a:r>
            <a:r>
              <a:rPr lang="cs-CZ" sz="2000" dirty="0"/>
              <a:t>každá ze dvou alel (dominantní i recesivní) se stejnou </a:t>
            </a:r>
            <a:r>
              <a:rPr lang="cs-CZ" sz="2000" dirty="0" smtClean="0"/>
              <a:t>pravděpodobností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/>
              <a:t>dochází </a:t>
            </a:r>
            <a:r>
              <a:rPr lang="cs-CZ" sz="2000" dirty="0"/>
              <a:t>tedy ke genotypovému a tím pádem i fenotypovému štěpení = </a:t>
            </a:r>
            <a:r>
              <a:rPr lang="cs-CZ" sz="2000" dirty="0" smtClean="0"/>
              <a:t>segregaci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/>
              <a:t>pravděpodobnost </a:t>
            </a:r>
            <a:r>
              <a:rPr lang="cs-CZ" sz="2000" dirty="0"/>
              <a:t>pro potomka je tedy 25% (homozygotně dominantní jedinec) : 50% (heterozygot) : 25% (homozygotně recesivní </a:t>
            </a:r>
            <a:r>
              <a:rPr lang="cs-CZ" sz="2000" dirty="0" smtClean="0"/>
              <a:t>jedinec)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/>
              <a:t>genotypový </a:t>
            </a:r>
            <a:r>
              <a:rPr lang="cs-CZ" sz="2000" dirty="0"/>
              <a:t>štěpný poměr </a:t>
            </a:r>
            <a:r>
              <a:rPr lang="cs-CZ" sz="2000" dirty="0" smtClean="0"/>
              <a:t>1:2:1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/>
              <a:t>fenotypový </a:t>
            </a:r>
            <a:r>
              <a:rPr lang="cs-CZ" sz="2000" dirty="0"/>
              <a:t>štěpný poměr je </a:t>
            </a:r>
            <a:r>
              <a:rPr lang="cs-CZ" sz="2000" dirty="0" smtClean="0"/>
              <a:t>3:1 (pokud </a:t>
            </a:r>
            <a:r>
              <a:rPr lang="cs-CZ" sz="2000" dirty="0"/>
              <a:t>je </a:t>
            </a:r>
            <a:r>
              <a:rPr lang="cs-CZ" sz="2000" dirty="0" smtClean="0"/>
              <a:t>ale mezi </a:t>
            </a:r>
            <a:r>
              <a:rPr lang="cs-CZ" sz="2000" dirty="0"/>
              <a:t>alelami vztah kodominance, </a:t>
            </a:r>
            <a:r>
              <a:rPr lang="cs-CZ" sz="2000" dirty="0" smtClean="0"/>
              <a:t>pak 1:2:1</a:t>
            </a:r>
            <a:r>
              <a:rPr lang="cs-CZ" sz="2000" dirty="0"/>
              <a:t> </a:t>
            </a:r>
            <a:r>
              <a:rPr lang="cs-CZ" sz="2000" dirty="0" smtClean="0"/>
              <a:t>– jako u genotypu).</a:t>
            </a:r>
            <a:endParaRPr lang="cs-CZ" sz="2000" dirty="0"/>
          </a:p>
          <a:p>
            <a:endParaRPr lang="cs-CZ" sz="2000" dirty="0"/>
          </a:p>
        </p:txBody>
      </p:sp>
      <p:pic>
        <p:nvPicPr>
          <p:cNvPr id="1026" name="Picture 2" descr="E:\PŘ\8.tř\Genetika\obrázky\2zakon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942" y="4116637"/>
            <a:ext cx="6504123" cy="2396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827584" y="55172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otec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292080" y="404630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matka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158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E:\PŘ\8.tř\Genetika\obrázky\2MZ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7161"/>
            <a:ext cx="4490880" cy="3217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E:\PŘ\8.tř\Genetika\obrázky\2MZ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025264"/>
            <a:ext cx="4680520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09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PŘ\8.tř\Genetika\obrázky\2zak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352928" cy="374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E:\PŘ\8.tř\Genetika\obrázky\2zakon_potomkov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074346"/>
            <a:ext cx="5760640" cy="238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Šipka doprava 2"/>
          <p:cNvSpPr/>
          <p:nvPr/>
        </p:nvSpPr>
        <p:spPr>
          <a:xfrm>
            <a:off x="179512" y="5157192"/>
            <a:ext cx="2592288" cy="108012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551258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potomci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131840" y="645921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jako dědeček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292080" y="644939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jako rodiče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308304" y="6439576"/>
            <a:ext cx="1512168" cy="379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jako babička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868144" y="335699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r>
              <a:rPr lang="cs-CZ" b="1" dirty="0" smtClean="0"/>
              <a:t>1     :           2              :       1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67855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260648"/>
            <a:ext cx="504930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3. Mendelův zákon – o nezávislé kombinovatelnosti alel</a:t>
            </a:r>
          </a:p>
          <a:p>
            <a:endParaRPr lang="cs-CZ" sz="2000" b="1" dirty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zkoumá 2 alely </a:t>
            </a:r>
            <a:r>
              <a:rPr lang="cs-CZ" sz="2000" dirty="0"/>
              <a:t>současně </a:t>
            </a:r>
            <a:r>
              <a:rPr lang="cs-CZ" sz="2000" dirty="0" smtClean="0"/>
              <a:t> - dochází </a:t>
            </a:r>
            <a:r>
              <a:rPr lang="cs-CZ" sz="2000" dirty="0"/>
              <a:t>k téže pravidelné </a:t>
            </a:r>
            <a:r>
              <a:rPr lang="cs-CZ" sz="2000" dirty="0" smtClean="0"/>
              <a:t>segregaci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máme-li </a:t>
            </a:r>
            <a:r>
              <a:rPr lang="cs-CZ" sz="2000" dirty="0"/>
              <a:t>2 polyhybridy </a:t>
            </a:r>
            <a:r>
              <a:rPr lang="cs-CZ" sz="2000" dirty="0" err="1"/>
              <a:t>AaBb</a:t>
            </a:r>
            <a:r>
              <a:rPr lang="cs-CZ" sz="2000" dirty="0"/>
              <a:t> může každý tvořit 4 různé gamety (AB, Ab, </a:t>
            </a:r>
            <a:r>
              <a:rPr lang="cs-CZ" sz="2000" dirty="0" err="1"/>
              <a:t>aB</a:t>
            </a:r>
            <a:r>
              <a:rPr lang="cs-CZ" sz="2000" dirty="0"/>
              <a:t>, ab</a:t>
            </a:r>
            <a:r>
              <a:rPr lang="cs-CZ" sz="2000" dirty="0" smtClean="0"/>
              <a:t>)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při </a:t>
            </a:r>
            <a:r>
              <a:rPr lang="cs-CZ" sz="2000" dirty="0"/>
              <a:t>vzájemném křížení tedy z těchto 2 gamet vzniká 16 různých zygotických </a:t>
            </a:r>
            <a:r>
              <a:rPr lang="cs-CZ" sz="2000" dirty="0" smtClean="0"/>
              <a:t>kombinací – některé se opakují – vznikne 9 různých  v poměru 1:2:1:2:4:2:1:2:1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pouze </a:t>
            </a:r>
            <a:r>
              <a:rPr lang="cs-CZ" sz="2000" dirty="0"/>
              <a:t>4 možné fenotypové projevy (dominantní v obou znacích, v 1. dominantní a v 2. recesivní, v 1. recesivní a v 2. dominantní, v obou </a:t>
            </a:r>
            <a:r>
              <a:rPr lang="cs-CZ" sz="2000" dirty="0" smtClean="0"/>
              <a:t>recesivní) v poměru 9:3:3:1</a:t>
            </a: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pic>
        <p:nvPicPr>
          <p:cNvPr id="5122" name="Picture 2" descr="E:\PŘ\8.tř\Genetika\obrázky\3mendeluv_zak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809" y="908720"/>
            <a:ext cx="3952875" cy="561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049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PŘ\8.tř\Genetika\obrázky\3.Mendel_zák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7"/>
            <a:ext cx="5923240" cy="6120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102752" y="4149080"/>
            <a:ext cx="2861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9 (RY)</a:t>
            </a:r>
            <a:r>
              <a:rPr lang="cs-CZ" dirty="0"/>
              <a:t> </a:t>
            </a:r>
            <a:r>
              <a:rPr lang="cs-CZ" dirty="0" smtClean="0"/>
              <a:t>: 3 </a:t>
            </a:r>
            <a:r>
              <a:rPr lang="cs-CZ" dirty="0"/>
              <a:t>(</a:t>
            </a:r>
            <a:r>
              <a:rPr lang="cs-CZ" dirty="0" err="1"/>
              <a:t>rY</a:t>
            </a:r>
            <a:r>
              <a:rPr lang="cs-CZ" dirty="0"/>
              <a:t>) </a:t>
            </a:r>
            <a:r>
              <a:rPr lang="cs-CZ" dirty="0" smtClean="0"/>
              <a:t> : 3 (</a:t>
            </a:r>
            <a:r>
              <a:rPr lang="cs-CZ" dirty="0" err="1" smtClean="0"/>
              <a:t>Ry</a:t>
            </a:r>
            <a:r>
              <a:rPr lang="cs-CZ" dirty="0" smtClean="0"/>
              <a:t>) : </a:t>
            </a:r>
            <a:r>
              <a:rPr lang="cs-CZ" dirty="0"/>
              <a:t>1 (</a:t>
            </a:r>
            <a:r>
              <a:rPr lang="cs-CZ" dirty="0" err="1"/>
              <a:t>ry</a:t>
            </a:r>
            <a:r>
              <a:rPr lang="cs-CZ" dirty="0"/>
              <a:t>)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080779" y="3779748"/>
            <a:ext cx="2717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Fenotyp: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69945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PŘ\8.tř\Genetika\obrázky\3zako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"/>
            <a:ext cx="8435568" cy="337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:\PŘ\8.tř\Genetika\obrázky\3_mendel_zákon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140" y="3068959"/>
            <a:ext cx="3384376" cy="367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2694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378</Words>
  <Application>Microsoft Office PowerPoint</Application>
  <PresentationFormat>Předvádění na obrazovce (4:3)</PresentationFormat>
  <Paragraphs>41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MENDELOVY ZÁKONY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MENDELOVY ZÁKONY</dc:title>
  <dc:creator>Ucitel</dc:creator>
  <cp:lastModifiedBy>Ucitel</cp:lastModifiedBy>
  <cp:revision>9</cp:revision>
  <dcterms:created xsi:type="dcterms:W3CDTF">2012-09-29T16:18:58Z</dcterms:created>
  <dcterms:modified xsi:type="dcterms:W3CDTF">2012-09-30T13:09:06Z</dcterms:modified>
</cp:coreProperties>
</file>