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1" r:id="rId6"/>
    <p:sldId id="260" r:id="rId7"/>
    <p:sldId id="262" r:id="rId8"/>
    <p:sldId id="263" r:id="rId9"/>
    <p:sldId id="264" r:id="rId10"/>
    <p:sldId id="269" r:id="rId11"/>
    <p:sldId id="271" r:id="rId12"/>
    <p:sldId id="270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65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7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08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72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0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91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16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67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97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2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34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8C4EC-25EF-4EFB-B985-169C6CD21017}" type="datetimeFigureOut">
              <a:rPr lang="cs-CZ" smtClean="0"/>
              <a:t>29.9.2012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CA7C-3F61-4953-BA00-D39BAC8B43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83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Autofit/>
          </a:bodyPr>
          <a:lstStyle/>
          <a:p>
            <a:r>
              <a:rPr lang="cs-CZ" sz="4800" dirty="0" smtClean="0"/>
              <a:t>MUTACE </a:t>
            </a:r>
            <a:br>
              <a:rPr lang="cs-CZ" sz="4800" dirty="0" smtClean="0"/>
            </a:br>
            <a:r>
              <a:rPr lang="cs-CZ" sz="4800" dirty="0" smtClean="0"/>
              <a:t>a geneticky ovlivněné choroby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49710" y="4869160"/>
            <a:ext cx="6400800" cy="17526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Jan Vrtiška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ZŠ Vrané nad Vltavou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Přírodopis 8. třída</a:t>
            </a:r>
            <a:endParaRPr lang="cs-CZ" dirty="0"/>
          </a:p>
        </p:txBody>
      </p:sp>
      <p:pic>
        <p:nvPicPr>
          <p:cNvPr id="1028" name="Picture 4" descr="E:\PŘ\8.tř\Genetika\obrázky\mutace\mu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039927" cy="323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3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Cystická </a:t>
            </a:r>
            <a:r>
              <a:rPr lang="cs-CZ" sz="2400" b="1" dirty="0" err="1" smtClean="0"/>
              <a:t>fibrosa</a:t>
            </a:r>
            <a:endParaRPr lang="cs-CZ" sz="2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mutace genu, díky které je kódován vadný protein, a ten způsobí nefunkčnost membránových iontových kanálů v postižených buňkách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ostihuje žlázy s vnitřní sekrecí (pankreas, játra) + v plicích se navíc </a:t>
            </a:r>
          </a:p>
          <a:p>
            <a:r>
              <a:rPr lang="cs-CZ" dirty="0" smtClean="0"/>
              <a:t>      tvoří vazký hlen, vedoucí k dýchacím potížím; ucpávání žlučovodů </a:t>
            </a:r>
          </a:p>
          <a:p>
            <a:r>
              <a:rPr lang="cs-CZ" dirty="0"/>
              <a:t> </a:t>
            </a:r>
            <a:r>
              <a:rPr lang="cs-CZ" dirty="0" smtClean="0"/>
              <a:t>     vede k poruchám trávení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u postižených žen je plodnost snížená, muži bývají neplodní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sz="2400" b="1" dirty="0" err="1" smtClean="0"/>
              <a:t>Galaktosemie</a:t>
            </a:r>
            <a:r>
              <a:rPr lang="cs-CZ" b="1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c</a:t>
            </a:r>
            <a:r>
              <a:rPr lang="cs-CZ" dirty="0" smtClean="0"/>
              <a:t>hybí enzym pro trávení </a:t>
            </a:r>
            <a:r>
              <a:rPr lang="cs-CZ" dirty="0" err="1" smtClean="0"/>
              <a:t>galaktosy</a:t>
            </a:r>
            <a:r>
              <a:rPr lang="cs-CZ" dirty="0" smtClean="0"/>
              <a:t> (mléčného cukru)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toxický vliv na játra, mozek (vznik mentální retardace), ledviny a oční čočky a může vést k jejich poškození až slepotě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neléčené onemocnění vede až ke smrti jedince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sz="2400" b="1" dirty="0" smtClean="0"/>
              <a:t>Syndaktylie, polydaktylie</a:t>
            </a:r>
            <a:r>
              <a:rPr lang="cs-CZ" sz="2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srůst, respektive znásobení několika prstových článků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onemocnění je relativně časté, ale dá se velmi dobře řešit </a:t>
            </a:r>
          </a:p>
          <a:p>
            <a:r>
              <a:rPr lang="cs-CZ" dirty="0"/>
              <a:t> </a:t>
            </a:r>
            <a:r>
              <a:rPr lang="cs-CZ" dirty="0" smtClean="0"/>
              <a:t>    chirurgickou cestou v raném věku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1266" name="Picture 2" descr="E:\PŘ\8.tř\Genetika\obrázky\nemoci\polydakty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308679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PŘ\8.tř\Genetika\obrázky\nemoci\cysticka-fibroza-inhal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980728"/>
            <a:ext cx="1547664" cy="222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Ř\8.tř\Genetika\obrázky\matka přenašečk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54006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796136" y="2327392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Hemofilie</a:t>
            </a:r>
          </a:p>
          <a:p>
            <a:r>
              <a:rPr lang="cs-CZ" dirty="0" smtClean="0"/>
              <a:t>matka - přenašečka</a:t>
            </a:r>
          </a:p>
          <a:p>
            <a:r>
              <a:rPr lang="cs-CZ" dirty="0" smtClean="0"/>
              <a:t>otec – zdravý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732240" y="43651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nemocný syn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732240" y="522920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dcera přenašečka</a:t>
            </a:r>
            <a:endParaRPr lang="cs-CZ" b="1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3923928" y="4709465"/>
            <a:ext cx="2808312" cy="7044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4" idx="1"/>
          </p:cNvCxnSpPr>
          <p:nvPr/>
        </p:nvCxnSpPr>
        <p:spPr>
          <a:xfrm flipH="1" flipV="1">
            <a:off x="5328084" y="5229200"/>
            <a:ext cx="1404156" cy="1846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262828" y="18864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400" b="1" dirty="0" smtClean="0"/>
              <a:t>Hemofilie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vrozená nesrážlivost krve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krvácení do měkkých tkání, svalů i kloubů</a:t>
            </a:r>
            <a:endParaRPr lang="cs-CZ" dirty="0" smtClean="0"/>
          </a:p>
        </p:txBody>
      </p:sp>
      <p:pic>
        <p:nvPicPr>
          <p:cNvPr id="8195" name="Picture 3" descr="E:\PŘ\8.tř\Genetika\obrázky\nemoci\hemofil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5525"/>
            <a:ext cx="2946881" cy="204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4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90364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Daltonismus</a:t>
            </a:r>
            <a:r>
              <a:rPr lang="cs-CZ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jedna z vrozených příčin barvosleposti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 postižených chybí, nebo je omezena schopnost rozlišit červenou a zelenou barvu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sz="2400" b="1" dirty="0" smtClean="0"/>
              <a:t>Svalové dystrofie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u postižených se v raném dětství začne projevovat svalová slabost, která začíná progresivně omezovat motoriku jedince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r>
              <a:rPr lang="cs-CZ" sz="2400" b="1" dirty="0" smtClean="0"/>
              <a:t>Srpková anemie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červené krvinky pacientů se za určitých podmínek zkroutí do srpkovité </a:t>
            </a:r>
          </a:p>
          <a:p>
            <a:r>
              <a:rPr lang="cs-CZ" dirty="0"/>
              <a:t> </a:t>
            </a:r>
            <a:r>
              <a:rPr lang="cs-CZ" dirty="0" smtClean="0"/>
              <a:t>     podoby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dochází k ucpávání kapilár a zvětšení sleziny, která má sníženou funkci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onemocnění je recesivně dědičné, heterozygoti jsou zdraví, pouze </a:t>
            </a:r>
          </a:p>
          <a:p>
            <a:r>
              <a:rPr lang="cs-CZ" dirty="0"/>
              <a:t> </a:t>
            </a:r>
            <a:r>
              <a:rPr lang="cs-CZ" dirty="0" smtClean="0"/>
              <a:t>     za  výjimečných okolností se u nich mohou objevit nějaké potíže</a:t>
            </a:r>
          </a:p>
          <a:p>
            <a:pPr marL="285750" indent="-285750">
              <a:buFont typeface="Arial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10242" name="Picture 2" descr="E:\PŘ\8.tř\Genetika\obrázky\nemoci\daltonism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3438550" cy="206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PŘ\8.tř\Genetika\obrázky\nemoci\srpková anemi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90531"/>
            <a:ext cx="2088232" cy="271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7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Polyploidie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/>
              <a:t>v</a:t>
            </a:r>
            <a:r>
              <a:rPr lang="cs-CZ" sz="2400" dirty="0" smtClean="0"/>
              <a:t>íce sad chromozomů – 3n = </a:t>
            </a:r>
            <a:r>
              <a:rPr lang="cs-CZ" sz="2400" dirty="0" err="1" smtClean="0"/>
              <a:t>triploidie</a:t>
            </a:r>
            <a:r>
              <a:rPr lang="cs-CZ" sz="2400" dirty="0" smtClean="0"/>
              <a:t>, 4n = </a:t>
            </a:r>
            <a:r>
              <a:rPr lang="cs-CZ" sz="2400" dirty="0" err="1" smtClean="0"/>
              <a:t>tetraploidie</a:t>
            </a: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u člověka a vyšších živočichů neslučitelný se životem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poměrně běžný stav u rostlin – snížená schopnost pohlavního rozmnožování – převládá rozmnožování vegetativní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u rostlin často uměle vytvářena – větší vzrůst, vyšší výnosy</a:t>
            </a:r>
            <a:endParaRPr lang="cs-CZ" sz="2400" dirty="0"/>
          </a:p>
        </p:txBody>
      </p:sp>
      <p:pic>
        <p:nvPicPr>
          <p:cNvPr id="7170" name="Picture 2" descr="E:\PŘ\8.tř\Genetika\obrázky\mutace\polyploid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448605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5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332656"/>
            <a:ext cx="8928992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Genetické vyšetření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ukáže, zda došlo ke změně určitých genů nebo chromosomů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odebírá se obvykle žilní krev nebo tkáň (např. malý kousek kůže)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Důvody, proč ho absolvovat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přítomnost genetického onemocnění v rodině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podezření na genetické onemocnění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věk ženy při těhotenství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vy a/nebo váš/vaše partner(-</a:t>
            </a:r>
            <a:r>
              <a:rPr lang="cs-CZ" sz="2400" dirty="0" err="1" smtClean="0"/>
              <a:t>ka</a:t>
            </a:r>
            <a:r>
              <a:rPr lang="cs-CZ" sz="2400" dirty="0" smtClean="0"/>
              <a:t>) máte genetické onemocnění, které může být dědičné („přenosné“) na vaše děti, zjišťování rizika vrozených vad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/>
              <a:t>u</a:t>
            </a:r>
            <a:r>
              <a:rPr lang="cs-CZ" sz="2400" dirty="0" smtClean="0"/>
              <a:t> vašich blízkých příbuzných se vyskytly určité typy nádorů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etnický původ </a:t>
            </a:r>
            <a:r>
              <a:rPr lang="cs-CZ" sz="2400" dirty="0" err="1" smtClean="0"/>
              <a:t>zvýšuje</a:t>
            </a:r>
            <a:r>
              <a:rPr lang="cs-CZ" sz="2400" dirty="0" smtClean="0"/>
              <a:t> riziko porodu dítěte s určitým genetickým postižením (např. srpkovitá anémie u Afričanů, beta-talasémie u obyvatel Středozemí, cystická fibróza u Evropanů a </a:t>
            </a:r>
            <a:r>
              <a:rPr lang="cs-CZ" sz="2400" dirty="0" err="1" smtClean="0"/>
              <a:t>Tay-Sachsova</a:t>
            </a:r>
            <a:r>
              <a:rPr lang="cs-CZ" sz="2400" dirty="0" smtClean="0"/>
              <a:t> choroba u </a:t>
            </a:r>
            <a:r>
              <a:rPr lang="cs-CZ" sz="2400" dirty="0" err="1" smtClean="0"/>
              <a:t>Ashkenazi</a:t>
            </a:r>
            <a:r>
              <a:rPr lang="cs-CZ" sz="2400" dirty="0" smtClean="0"/>
              <a:t> Židů)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cs-CZ" sz="2400" dirty="0"/>
          </a:p>
          <a:p>
            <a:pPr marL="342900" indent="-342900" algn="just">
              <a:buFont typeface="Arial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84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332656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MUTACE </a:t>
            </a:r>
            <a:r>
              <a:rPr lang="cs-CZ" sz="2800" dirty="0" smtClean="0"/>
              <a:t>= </a:t>
            </a:r>
            <a:r>
              <a:rPr lang="cs-CZ" sz="2400" dirty="0" smtClean="0"/>
              <a:t>dědičná změna genotypu</a:t>
            </a:r>
          </a:p>
          <a:p>
            <a:endParaRPr lang="cs-CZ" sz="2400" dirty="0" smtClean="0"/>
          </a:p>
          <a:p>
            <a:r>
              <a:rPr lang="cs-CZ" sz="2400" b="1" dirty="0" smtClean="0"/>
              <a:t>Příčiny: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/>
              <a:t>spontánní</a:t>
            </a:r>
            <a:r>
              <a:rPr lang="cs-CZ" sz="2400" dirty="0" smtClean="0"/>
              <a:t> – vznikají náhodnou chybou při kopírování DNA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400" b="1" dirty="0" smtClean="0"/>
              <a:t>uměle vyvolané </a:t>
            </a:r>
            <a:r>
              <a:rPr lang="cs-CZ" sz="2400" dirty="0" smtClean="0"/>
              <a:t>– způsobují je různé mutageny (např. UV záření, RTG záření, viry, různé chemické látky (DDT, např. těžké kovy, </a:t>
            </a:r>
            <a:r>
              <a:rPr lang="cs-CZ" sz="2400" dirty="0" err="1" smtClean="0"/>
              <a:t>areny</a:t>
            </a:r>
            <a:r>
              <a:rPr lang="cs-CZ" sz="2400" dirty="0" smtClean="0"/>
              <a:t>, PCB, aromatické uhlovodíky (např. v </a:t>
            </a:r>
            <a:r>
              <a:rPr lang="cs-CZ" sz="2400" dirty="0" err="1" smtClean="0"/>
              <a:t>cigar</a:t>
            </a:r>
            <a:r>
              <a:rPr lang="cs-CZ" sz="2400" dirty="0" smtClean="0"/>
              <a:t>. dýmu), rozpouštědla,  …)</a:t>
            </a:r>
            <a:endParaRPr lang="cs-CZ" sz="2800" dirty="0"/>
          </a:p>
        </p:txBody>
      </p:sp>
      <p:pic>
        <p:nvPicPr>
          <p:cNvPr id="2050" name="Picture 2" descr="E:\PŘ\8.tř\Genetika\obrázky\mutace\DNA_UV_muta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24" y="3356992"/>
            <a:ext cx="4248472" cy="327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652120" y="41490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Mutace způsobená UV zářením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1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Ř\8.tř\Genetika\obrázky\mutace\mut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9" y="9414"/>
            <a:ext cx="4359290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PŘ\8.tř\Genetika\obrázky\mutace\muta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119" y="12308"/>
            <a:ext cx="4682881" cy="351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PŘ\8.tř\Genetika\obrázky\mutace\mutation_lam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29" y="3645024"/>
            <a:ext cx="4359290" cy="310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PŘ\8.tř\Genetika\obrázky\mutace\mutac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51" y="3690354"/>
            <a:ext cx="4456045" cy="308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07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0027" y="332656"/>
            <a:ext cx="87129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Rozdělení mutací podle rozsahu</a:t>
            </a:r>
          </a:p>
          <a:p>
            <a:endParaRPr lang="cs-CZ" sz="28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/>
              <a:t>genové</a:t>
            </a:r>
            <a:r>
              <a:rPr lang="cs-CZ" sz="2400" dirty="0" smtClean="0"/>
              <a:t> </a:t>
            </a:r>
            <a:r>
              <a:rPr lang="cs-CZ" sz="2400" dirty="0"/>
              <a:t>(</a:t>
            </a:r>
            <a:r>
              <a:rPr lang="cs-CZ" sz="2400" dirty="0" smtClean="0"/>
              <a:t>bodové) – týkají se jednotlivých genů – mění nukleotidy nebo jejich pořadí – mají většinou nejmenší dopad, ale pokud </a:t>
            </a:r>
            <a:r>
              <a:rPr lang="cs-CZ" sz="2400" dirty="0"/>
              <a:t>je </a:t>
            </a:r>
            <a:r>
              <a:rPr lang="cs-CZ" sz="2400" dirty="0" smtClean="0"/>
              <a:t>např. poškozen </a:t>
            </a:r>
            <a:r>
              <a:rPr lang="cs-CZ" sz="2400" dirty="0"/>
              <a:t>gen regulující množení a diferenciaci buňky, může to vést až k nekontrolovatelnému bujení (nádorová onemocnění</a:t>
            </a:r>
            <a:r>
              <a:rPr lang="cs-CZ" sz="2400" dirty="0" smtClean="0"/>
              <a:t>)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/>
              <a:t>chromozomové</a:t>
            </a:r>
            <a:r>
              <a:rPr lang="cs-CZ" sz="2400" dirty="0" smtClean="0"/>
              <a:t> -  např. ztráta nebo duplikace části chromozomu,  rozpad chromozomu na části, připojení části chromozomu k jinému chromozomu, …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/>
              <a:t>genomové</a:t>
            </a:r>
            <a:r>
              <a:rPr lang="cs-CZ" sz="2400" dirty="0" smtClean="0"/>
              <a:t> – změna počtu chromozomů nebo změna počtu sad chromozomů (místo 46 chromozomů má člověk 47 nebo 45 chromozomů nebo dokonce 3 či 4 sady – tedy 69 nebo 92 chromozomů)</a:t>
            </a:r>
          </a:p>
          <a:p>
            <a:pPr algn="just"/>
            <a:endParaRPr lang="cs-CZ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9801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0648"/>
            <a:ext cx="88569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 smtClean="0"/>
              <a:t>Rozdělení mutací podle typu zasažené buňky</a:t>
            </a:r>
          </a:p>
          <a:p>
            <a:pPr algn="just"/>
            <a:endParaRPr lang="cs-CZ" sz="2400" b="1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/>
              <a:t>somatické</a:t>
            </a:r>
            <a:r>
              <a:rPr lang="cs-CZ" sz="2400" dirty="0" smtClean="0"/>
              <a:t> – zasahují jen některé tělní buňky a orgány a nepřenášejí se na novou generaci</a:t>
            </a:r>
          </a:p>
          <a:p>
            <a:pPr algn="just"/>
            <a:endParaRPr lang="cs-CZ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b="1" dirty="0" smtClean="0"/>
              <a:t>gametické (pohlavní)</a:t>
            </a:r>
            <a:r>
              <a:rPr lang="cs-CZ" sz="2400" dirty="0" smtClean="0"/>
              <a:t> – zasahují tělní i pohlavní buňky, jsou získané od předchozí generace a mohou se přenášet na generaci další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5561" y="3429000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Vliv a význam mutací</a:t>
            </a:r>
          </a:p>
          <a:p>
            <a:endParaRPr lang="cs-CZ" sz="10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většinou záporný (genetické poruchy, sklony k nemocem), občas nulový, výjimečně kladný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jsou důležité pro evoluci (vývoj) druhu – hlavně mutace způsobující nějakou výhodu proti normálnímu stavu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123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332656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Příklady některých poruch způsobených mutacemi</a:t>
            </a:r>
          </a:p>
          <a:p>
            <a:endParaRPr lang="cs-CZ" sz="2800" b="1" dirty="0"/>
          </a:p>
          <a:p>
            <a:r>
              <a:rPr lang="cs-CZ" sz="2400" b="1" dirty="0" smtClean="0"/>
              <a:t>Downův syndrom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genomová mutace - místo 2 chromozomů č. 21 jsou chromozomy 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v ČR – 1 postižený na  1500 narozených, větší pravděpodobnost u matek nad 45 let (1 : 40)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mongoloidní vzhled, tělesné deformace, mentální retardace, porucha motoriky a plodnosti, snížená imunita, …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</p:txBody>
      </p:sp>
      <p:pic>
        <p:nvPicPr>
          <p:cNvPr id="3075" name="Picture 3" descr="E:\PŘ\8.tř\Genetika\obrázky\mutace\225-downuv_syndr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91111"/>
            <a:ext cx="46736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PŘ\8.tř\Genetika\obrázky\mutace\Downův syndr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77493"/>
            <a:ext cx="4558462" cy="256413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332656"/>
            <a:ext cx="51125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Turnerův</a:t>
            </a:r>
            <a:r>
              <a:rPr lang="cs-CZ" sz="2400" b="1" dirty="0" smtClean="0"/>
              <a:t> syndrom</a:t>
            </a:r>
            <a:endParaRPr lang="cs-CZ" sz="24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vrozené onemocnění žen – chybí jim 1 chromozom X </a:t>
            </a:r>
            <a:r>
              <a:rPr lang="cs-CZ" sz="2400" dirty="0" smtClean="0">
                <a:sym typeface="Wingdings" pitchFamily="2" charset="2"/>
              </a:rPr>
              <a:t> XO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>
                <a:sym typeface="Wingdings" pitchFamily="2" charset="2"/>
              </a:rPr>
              <a:t>četnost 1 : 2500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v raném věku bez příznaků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poruchy růstu, sluchu, zraku, skvrny na kůži, neplodnost</a:t>
            </a:r>
          </a:p>
          <a:p>
            <a:endParaRPr lang="cs-CZ" sz="2400" dirty="0"/>
          </a:p>
        </p:txBody>
      </p:sp>
      <p:pic>
        <p:nvPicPr>
          <p:cNvPr id="4098" name="Picture 2" descr="E:\PŘ\8.tř\Genetika\obrázky\mutace\turnerův syndr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64" y="85554"/>
            <a:ext cx="3083392" cy="3294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16776" y="3563317"/>
            <a:ext cx="4687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Klinefelterův</a:t>
            </a:r>
            <a:r>
              <a:rPr lang="cs-CZ" sz="2400" b="1" dirty="0"/>
              <a:t> </a:t>
            </a:r>
            <a:r>
              <a:rPr lang="cs-CZ" sz="2400" b="1" dirty="0" smtClean="0"/>
              <a:t>syndrom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postihuje muže – 1 X chromozom navíc </a:t>
            </a:r>
            <a:r>
              <a:rPr lang="cs-CZ" sz="2400" dirty="0" smtClean="0">
                <a:sym typeface="Wingdings" pitchFamily="2" charset="2"/>
              </a:rPr>
              <a:t> XXY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>
                <a:sym typeface="Wingdings" pitchFamily="2" charset="2"/>
              </a:rPr>
              <a:t>neplodnost</a:t>
            </a:r>
            <a:r>
              <a:rPr lang="cs-CZ" sz="2400" dirty="0" smtClean="0"/>
              <a:t> </a:t>
            </a:r>
            <a:endParaRPr lang="cs-CZ" sz="2400" b="1" dirty="0"/>
          </a:p>
        </p:txBody>
      </p:sp>
      <p:pic>
        <p:nvPicPr>
          <p:cNvPr id="4101" name="Picture 5" descr="E:\PŘ\8.tř\Genetika\obrázky\mutace\klinefelterfig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12" y="5174913"/>
            <a:ext cx="21717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E:\PŘ\8.tř\Genetika\obrázky\mutace\XXY_kleinfelterů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064" y="3445149"/>
            <a:ext cx="305752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6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260648"/>
            <a:ext cx="89644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XXX syndrom</a:t>
            </a:r>
            <a:r>
              <a:rPr lang="cs-CZ" sz="2400" dirty="0"/>
              <a:t> (zvaný též superžena, nebo </a:t>
            </a:r>
            <a:r>
              <a:rPr lang="cs-CZ" sz="2400" dirty="0" err="1"/>
              <a:t>nadsamice</a:t>
            </a:r>
            <a:r>
              <a:rPr lang="cs-CZ" sz="2400" dirty="0"/>
              <a:t>) </a:t>
            </a:r>
            <a:endParaRPr lang="cs-CZ" sz="2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400" dirty="0" smtClean="0"/>
              <a:t>přebývá </a:t>
            </a:r>
            <a:r>
              <a:rPr lang="cs-CZ" sz="2400" dirty="0"/>
              <a:t>jeden </a:t>
            </a:r>
            <a:r>
              <a:rPr lang="cs-CZ" sz="2400" dirty="0" smtClean="0"/>
              <a:t>chromozom X v </a:t>
            </a:r>
            <a:r>
              <a:rPr lang="cs-CZ" sz="2400" dirty="0"/>
              <a:t>každé </a:t>
            </a:r>
            <a:r>
              <a:rPr lang="cs-CZ" sz="2400" dirty="0" smtClean="0"/>
              <a:t>buňce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400" dirty="0" smtClean="0"/>
              <a:t>Projevy: většina </a:t>
            </a:r>
            <a:r>
              <a:rPr lang="cs-CZ" sz="2400" dirty="0"/>
              <a:t>postižených žen je normální, ale může se vyskytnout snížené IQ, problémy v reprodukci </a:t>
            </a:r>
            <a:r>
              <a:rPr lang="cs-CZ" sz="2400" dirty="0" smtClean="0"/>
              <a:t> (pozdější menstruace, </a:t>
            </a:r>
            <a:r>
              <a:rPr lang="cs-CZ" sz="2400" dirty="0"/>
              <a:t>časté potraty, předčasné </a:t>
            </a:r>
            <a:r>
              <a:rPr lang="cs-CZ" sz="2400" dirty="0" smtClean="0"/>
              <a:t>klimakterium), vyšší vzrůst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400" dirty="0" smtClean="0"/>
              <a:t>vyskytuje </a:t>
            </a:r>
            <a:r>
              <a:rPr lang="cs-CZ" sz="2400" dirty="0"/>
              <a:t>se u 0,005 % </a:t>
            </a:r>
            <a:r>
              <a:rPr lang="cs-CZ" sz="2400" dirty="0" smtClean="0"/>
              <a:t>žen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b="1" dirty="0"/>
              <a:t>Syndrom XYY</a:t>
            </a:r>
            <a:r>
              <a:rPr lang="cs-CZ" sz="2400" dirty="0"/>
              <a:t> (zvaný též syndrom „supermuže“) </a:t>
            </a:r>
            <a:endParaRPr lang="cs-CZ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genetická </a:t>
            </a:r>
            <a:r>
              <a:rPr lang="cs-CZ" sz="2400" dirty="0"/>
              <a:t>porucha u mužů, </a:t>
            </a:r>
            <a:r>
              <a:rPr lang="cs-CZ" sz="2400" dirty="0" smtClean="0"/>
              <a:t> 1 chromozom </a:t>
            </a:r>
            <a:r>
              <a:rPr lang="cs-CZ" sz="2400" dirty="0"/>
              <a:t>Y </a:t>
            </a:r>
            <a:r>
              <a:rPr lang="cs-CZ" sz="2400" dirty="0" smtClean="0"/>
              <a:t>navíc </a:t>
            </a:r>
            <a:r>
              <a:rPr lang="cs-CZ" sz="2400" dirty="0" smtClean="0">
                <a:sym typeface="Wingdings" pitchFamily="2" charset="2"/>
              </a:rPr>
              <a:t> XYY</a:t>
            </a:r>
            <a:endParaRPr lang="cs-CZ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vyskytuje </a:t>
            </a:r>
            <a:r>
              <a:rPr lang="cs-CZ" sz="2400" dirty="0"/>
              <a:t>se v četnosti 1 : </a:t>
            </a:r>
            <a:r>
              <a:rPr lang="cs-CZ" sz="2400" dirty="0" smtClean="0"/>
              <a:t>1000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Projevy</a:t>
            </a:r>
            <a:r>
              <a:rPr lang="cs-CZ" sz="2400" dirty="0"/>
              <a:t>: </a:t>
            </a:r>
            <a:r>
              <a:rPr lang="cs-CZ" sz="2400" dirty="0" smtClean="0"/>
              <a:t>vyšší </a:t>
            </a:r>
            <a:r>
              <a:rPr lang="cs-CZ" sz="2400" dirty="0"/>
              <a:t>postava</a:t>
            </a:r>
            <a:r>
              <a:rPr lang="cs-CZ" sz="2400" dirty="0" smtClean="0"/>
              <a:t>, </a:t>
            </a:r>
            <a:r>
              <a:rPr lang="cs-CZ" sz="2400" dirty="0"/>
              <a:t>často asociální chování, lehká duševní retardace, sklon k </a:t>
            </a:r>
            <a:r>
              <a:rPr lang="cs-CZ" sz="2400" dirty="0" smtClean="0"/>
              <a:t>agresivitě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cs-CZ" sz="2400" dirty="0"/>
          </a:p>
          <a:p>
            <a:pPr algn="just"/>
            <a:r>
              <a:rPr lang="cs-CZ" sz="2400" b="1" dirty="0" err="1" smtClean="0"/>
              <a:t>Edwardsův</a:t>
            </a:r>
            <a:r>
              <a:rPr lang="cs-CZ" sz="2400" b="1" dirty="0" smtClean="0"/>
              <a:t> </a:t>
            </a:r>
            <a:r>
              <a:rPr lang="cs-CZ" sz="2400" b="1" dirty="0"/>
              <a:t>syndrom</a:t>
            </a:r>
            <a:r>
              <a:rPr lang="cs-CZ" sz="2400" dirty="0"/>
              <a:t> </a:t>
            </a:r>
            <a:r>
              <a:rPr lang="cs-CZ" sz="2400" dirty="0" smtClean="0"/>
              <a:t>– 3x chrom. č. 18 - poruchy tělesného vývoje, vysoká brzká úmrtnost</a:t>
            </a:r>
          </a:p>
          <a:p>
            <a:pPr algn="just"/>
            <a:endParaRPr lang="cs-CZ" sz="2400" b="1" dirty="0" smtClean="0"/>
          </a:p>
          <a:p>
            <a:pPr algn="just"/>
            <a:r>
              <a:rPr lang="cs-CZ" sz="2400" b="1" dirty="0" err="1" smtClean="0"/>
              <a:t>Patauův</a:t>
            </a:r>
            <a:r>
              <a:rPr lang="cs-CZ" sz="2400" b="1" dirty="0" smtClean="0"/>
              <a:t> syndrom</a:t>
            </a:r>
            <a:r>
              <a:rPr lang="cs-CZ" sz="2400" dirty="0" smtClean="0"/>
              <a:t> – 3x chrom. č. 13 – průměrná doba přežití 2 měsíce</a:t>
            </a:r>
            <a:endParaRPr lang="cs-CZ" sz="2400" b="1" dirty="0"/>
          </a:p>
          <a:p>
            <a:endParaRPr lang="cs-CZ" dirty="0"/>
          </a:p>
        </p:txBody>
      </p:sp>
      <p:pic>
        <p:nvPicPr>
          <p:cNvPr id="9218" name="Picture 2" descr="E:\PŘ\8.tř\Genetika\obrázky\XXX-syndr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72816"/>
            <a:ext cx="1872150" cy="141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2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60648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Leidenská mutace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generačně dědičná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způsobuje zvýšení pravděpodobnosti větší krevní srážlivosti – může vést k trombózám (ucpání žil) a k plicní embolii (krevní sraženina pronikne do plic a může způsobit smrt)</a:t>
            </a:r>
          </a:p>
          <a:p>
            <a:r>
              <a:rPr lang="cs-CZ" sz="2400" dirty="0" smtClean="0"/>
              <a:t> </a:t>
            </a:r>
            <a:endParaRPr lang="cs-CZ" sz="2400" dirty="0"/>
          </a:p>
        </p:txBody>
      </p:sp>
      <p:pic>
        <p:nvPicPr>
          <p:cNvPr id="5122" name="Picture 2" descr="E:\PŘ\8.tř\Genetika\obrázky\mutace\leidenská mut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88" y="2276871"/>
            <a:ext cx="4710100" cy="420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4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848</Words>
  <Application>Microsoft Office PowerPoint</Application>
  <PresentationFormat>Předvádění na obrazovce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MUTACE  a geneticky ovlivněné choroby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MUTACE</dc:title>
  <dc:creator>Ucitel</dc:creator>
  <cp:lastModifiedBy>Ucitel</cp:lastModifiedBy>
  <cp:revision>19</cp:revision>
  <dcterms:created xsi:type="dcterms:W3CDTF">2012-09-29T06:56:13Z</dcterms:created>
  <dcterms:modified xsi:type="dcterms:W3CDTF">2012-09-29T09:55:26Z</dcterms:modified>
</cp:coreProperties>
</file>