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43782-18EB-44C1-9DF9-083E13304A9D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9637F-CBCB-4206-93AB-B628CC08ED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217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5BEF-B5CE-4B74-9705-A55A95F77F0E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9932-C8D1-4C6C-8CFF-1AACB3D26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5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5BEF-B5CE-4B74-9705-A55A95F77F0E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9932-C8D1-4C6C-8CFF-1AACB3D26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16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5BEF-B5CE-4B74-9705-A55A95F77F0E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9932-C8D1-4C6C-8CFF-1AACB3D26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08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5BEF-B5CE-4B74-9705-A55A95F77F0E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9932-C8D1-4C6C-8CFF-1AACB3D26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35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5BEF-B5CE-4B74-9705-A55A95F77F0E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9932-C8D1-4C6C-8CFF-1AACB3D26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35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5BEF-B5CE-4B74-9705-A55A95F77F0E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9932-C8D1-4C6C-8CFF-1AACB3D26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525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5BEF-B5CE-4B74-9705-A55A95F77F0E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9932-C8D1-4C6C-8CFF-1AACB3D26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95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5BEF-B5CE-4B74-9705-A55A95F77F0E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9932-C8D1-4C6C-8CFF-1AACB3D26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50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5BEF-B5CE-4B74-9705-A55A95F77F0E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9932-C8D1-4C6C-8CFF-1AACB3D26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35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5BEF-B5CE-4B74-9705-A55A95F77F0E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9932-C8D1-4C6C-8CFF-1AACB3D26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64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5BEF-B5CE-4B74-9705-A55A95F77F0E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9932-C8D1-4C6C-8CFF-1AACB3D26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44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25BEF-B5CE-4B74-9705-A55A95F77F0E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69932-C8D1-4C6C-8CFF-1AACB3D26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456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Dna_strand3_cs.pn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cs-CZ" b="1" dirty="0" smtClean="0"/>
              <a:t>ZÁKLADNÍ GENETICKÉ POJMY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4725144"/>
            <a:ext cx="6400800" cy="1752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Jan Vrtiška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ZŠ Vrané nad Vltavou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Přírodopis 8. třída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098" name="Picture 2" descr="E:\PŘ\8.tř\Genetika\obrázky\2MZ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12776"/>
            <a:ext cx="4419575" cy="316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19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04664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smtClean="0"/>
              <a:t>P generace </a:t>
            </a:r>
            <a:r>
              <a:rPr lang="cs-CZ" sz="2400" dirty="0" smtClean="0"/>
              <a:t>– parentální generace = rodičovská generace (často to uvidíte v záznamech křížení)</a:t>
            </a:r>
          </a:p>
          <a:p>
            <a:pPr algn="just"/>
            <a:r>
              <a:rPr lang="cs-CZ" sz="2800" b="1" dirty="0" smtClean="0"/>
              <a:t>F1 generace </a:t>
            </a:r>
            <a:r>
              <a:rPr lang="cs-CZ" sz="2400" dirty="0" smtClean="0"/>
              <a:t>– první filiální generace = generace potomků </a:t>
            </a:r>
          </a:p>
          <a:p>
            <a:pPr algn="just"/>
            <a:r>
              <a:rPr lang="cs-CZ" sz="2800" b="1" dirty="0" smtClean="0"/>
              <a:t>F2  generace </a:t>
            </a:r>
            <a:r>
              <a:rPr lang="cs-CZ" sz="2400" dirty="0" smtClean="0"/>
              <a:t>– generace vnuků</a:t>
            </a:r>
            <a:endParaRPr lang="cs-CZ" sz="2400" dirty="0"/>
          </a:p>
        </p:txBody>
      </p:sp>
      <p:pic>
        <p:nvPicPr>
          <p:cNvPr id="8194" name="Picture 2" descr="E:\PŘ\8.tř\Genetika\obrázky\dihybridizm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755" y="1916832"/>
            <a:ext cx="4627314" cy="494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51520" y="2708920"/>
            <a:ext cx="4257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 generace – sledujeme 2 znaky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36220" y="5266379"/>
            <a:ext cx="42572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F1 generace – </a:t>
            </a:r>
            <a:r>
              <a:rPr lang="cs-CZ" sz="2400" dirty="0" err="1" smtClean="0"/>
              <a:t>genotypě</a:t>
            </a:r>
            <a:r>
              <a:rPr lang="cs-CZ" sz="2400" dirty="0" smtClean="0"/>
              <a:t> se liší od obou rodičů, ale fenotypově je shodná s otcem, který má obě vlastnosti v dominantní podobě)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30628" y="4417999"/>
            <a:ext cx="4257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G – genotyp rodičů</a:t>
            </a:r>
            <a:endParaRPr lang="cs-CZ" sz="2400" dirty="0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4508755" y="2939752"/>
            <a:ext cx="56730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3779912" y="4656589"/>
            <a:ext cx="56730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563888" y="3170585"/>
            <a:ext cx="1800200" cy="12166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4661155" y="5805264"/>
            <a:ext cx="56730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4679118" y="6045319"/>
            <a:ext cx="1333042" cy="4800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0649"/>
            <a:ext cx="86409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VÝZNAM GENETIKY</a:t>
            </a:r>
          </a:p>
          <a:p>
            <a:endParaRPr lang="cs-CZ" sz="2800" b="1" dirty="0" smtClean="0"/>
          </a:p>
          <a:p>
            <a:pPr marL="342900" indent="-342900" algn="just">
              <a:buFontTx/>
              <a:buChar char="-"/>
            </a:pPr>
            <a:r>
              <a:rPr lang="cs-CZ" sz="2400" b="1" dirty="0" smtClean="0"/>
              <a:t>Lékařská diagnostika</a:t>
            </a:r>
            <a:r>
              <a:rPr lang="cs-CZ" sz="2400" dirty="0" smtClean="0"/>
              <a:t>, vyšetření plodu, zjišťování rizik genetických poruch a nemocí; genetické poradenství</a:t>
            </a:r>
          </a:p>
          <a:p>
            <a:pPr algn="just"/>
            <a:endParaRPr lang="cs-CZ" sz="2400" dirty="0" smtClean="0"/>
          </a:p>
          <a:p>
            <a:pPr marL="342900" indent="-342900" algn="just">
              <a:buFontTx/>
              <a:buChar char="-"/>
            </a:pPr>
            <a:r>
              <a:rPr lang="cs-CZ" sz="2400" b="1" dirty="0" smtClean="0"/>
              <a:t>Biologická systematika</a:t>
            </a:r>
            <a:r>
              <a:rPr lang="cs-CZ" sz="2400" dirty="0" smtClean="0"/>
              <a:t> – určování příbuznosti druhů, upřesňování systému druhů</a:t>
            </a:r>
          </a:p>
          <a:p>
            <a:pPr algn="just"/>
            <a:endParaRPr lang="cs-CZ" sz="2400" dirty="0" smtClean="0"/>
          </a:p>
          <a:p>
            <a:pPr marL="342900" indent="-342900" algn="just">
              <a:buFontTx/>
              <a:buChar char="-"/>
            </a:pPr>
            <a:r>
              <a:rPr lang="cs-CZ" sz="2400" b="1" dirty="0" smtClean="0"/>
              <a:t>Genetická daktyloskopie </a:t>
            </a:r>
            <a:r>
              <a:rPr lang="cs-CZ" sz="2400" dirty="0" smtClean="0"/>
              <a:t>– určování otcovství, zjišťování pachatelů trestných činů</a:t>
            </a:r>
          </a:p>
          <a:p>
            <a:pPr algn="just"/>
            <a:endParaRPr lang="cs-CZ" sz="2400" dirty="0" smtClean="0"/>
          </a:p>
          <a:p>
            <a:pPr marL="342900" indent="-342900" algn="just">
              <a:buFontTx/>
              <a:buChar char="-"/>
            </a:pPr>
            <a:r>
              <a:rPr lang="cs-CZ" sz="2400" b="1" dirty="0" smtClean="0"/>
              <a:t>Genetické manipulace (bioinženýrství)</a:t>
            </a:r>
            <a:r>
              <a:rPr lang="cs-CZ" sz="2400" dirty="0" smtClean="0"/>
              <a:t> – klonování, transgenní plodiny (např. odolné vůči herbicidům), syntéza umělých proteinů, vakcín, … </a:t>
            </a:r>
          </a:p>
          <a:p>
            <a:pPr marL="342900" indent="-342900" algn="just">
              <a:buFontTx/>
              <a:buChar char="-"/>
            </a:pPr>
            <a:endParaRPr lang="cs-CZ" sz="2400" dirty="0"/>
          </a:p>
          <a:p>
            <a:pPr algn="ctr"/>
            <a:r>
              <a:rPr lang="cs-CZ" sz="2400" b="1" dirty="0" smtClean="0"/>
              <a:t>V řadě případů se jedná o námět na diskuse </a:t>
            </a:r>
          </a:p>
          <a:p>
            <a:pPr algn="ctr"/>
            <a:r>
              <a:rPr lang="cs-CZ" sz="2400" b="1" dirty="0" smtClean="0"/>
              <a:t>(jde o etické zásahy do přírody?)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1137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20688"/>
            <a:ext cx="83529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smtClean="0"/>
              <a:t>GENETIKA</a:t>
            </a:r>
            <a:r>
              <a:rPr lang="cs-CZ" dirty="0" smtClean="0"/>
              <a:t> – </a:t>
            </a:r>
            <a:r>
              <a:rPr lang="cs-CZ" sz="2400" dirty="0" smtClean="0"/>
              <a:t>věda o dědičnosti</a:t>
            </a:r>
            <a:r>
              <a:rPr lang="cs-CZ" sz="2400" dirty="0"/>
              <a:t>;</a:t>
            </a:r>
            <a:r>
              <a:rPr lang="cs-CZ" sz="2400" dirty="0" smtClean="0"/>
              <a:t> studuje principy předávání vrozených vlastností mezi generacemi a možnosti tyto principy ovlivňovat </a:t>
            </a:r>
          </a:p>
          <a:p>
            <a:pPr algn="just"/>
            <a:endParaRPr lang="cs-CZ" sz="2400" dirty="0"/>
          </a:p>
          <a:p>
            <a:pPr algn="just"/>
            <a:r>
              <a:rPr lang="cs-CZ" sz="2800" b="1" dirty="0" smtClean="0"/>
              <a:t>CHROMOZOM</a:t>
            </a:r>
            <a:r>
              <a:rPr lang="cs-CZ" sz="2400" b="1" dirty="0" smtClean="0"/>
              <a:t> </a:t>
            </a:r>
            <a:r>
              <a:rPr lang="cs-CZ" sz="2400" dirty="0" smtClean="0"/>
              <a:t>– nositel genetické informace; pentlicovitý útvar tvořený kyselinou DNA – nachází se v jádru každé buňky; každý živý tvor má ve svých jádrech daný počet chromozomů – člověk 46.</a:t>
            </a:r>
            <a:endParaRPr lang="cs-CZ" sz="2800" b="1" dirty="0"/>
          </a:p>
        </p:txBody>
      </p:sp>
      <p:pic>
        <p:nvPicPr>
          <p:cNvPr id="1027" name="Picture 3" descr="E:\PŘ\8.tř\Genetika\obrázky\chromozomová sestava lidí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583" y="3351859"/>
            <a:ext cx="3583881" cy="3151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817070" y="3913193"/>
            <a:ext cx="738664" cy="25905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dirty="0" smtClean="0"/>
              <a:t>Chromozom tvořený kyselinou DNA</a:t>
            </a:r>
            <a:endParaRPr lang="cs-CZ" dirty="0"/>
          </a:p>
        </p:txBody>
      </p:sp>
      <p:pic>
        <p:nvPicPr>
          <p:cNvPr id="1028" name="Picture 4" descr="E:\PŘ\8.tř\Genetika\obrázky\chromozó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41897"/>
            <a:ext cx="2016224" cy="325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217158" y="3930377"/>
            <a:ext cx="738664" cy="25905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dirty="0" smtClean="0"/>
              <a:t>Sestava chromozomů člověka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778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6296" y="332656"/>
            <a:ext cx="86409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smtClean="0"/>
              <a:t>DNA</a:t>
            </a:r>
            <a:r>
              <a:rPr lang="cs-CZ" b="1" dirty="0" smtClean="0"/>
              <a:t> – </a:t>
            </a:r>
            <a:r>
              <a:rPr lang="cs-CZ" sz="2400" dirty="0" smtClean="0"/>
              <a:t>deoxyribonukleová kyselina –  nositelka genetické informace; skládá se z řetězce nukleotidů, které jsou tvořeny:</a:t>
            </a:r>
          </a:p>
          <a:p>
            <a:pPr marL="342900" indent="-342900" algn="just">
              <a:buFontTx/>
              <a:buChar char="-"/>
            </a:pPr>
            <a:r>
              <a:rPr lang="cs-CZ" sz="2400" dirty="0" smtClean="0"/>
              <a:t>cukrem (</a:t>
            </a:r>
            <a:r>
              <a:rPr lang="cs-CZ" sz="2400" dirty="0" err="1" smtClean="0"/>
              <a:t>deoxyribosou</a:t>
            </a:r>
            <a:r>
              <a:rPr lang="cs-CZ" sz="2400" dirty="0" smtClean="0"/>
              <a:t>)</a:t>
            </a:r>
          </a:p>
          <a:p>
            <a:pPr marL="342900" indent="-342900" algn="just">
              <a:buFontTx/>
              <a:buChar char="-"/>
            </a:pPr>
            <a:r>
              <a:rPr lang="cs-CZ" sz="2400" dirty="0" smtClean="0"/>
              <a:t>fosfátovou skupinou </a:t>
            </a:r>
          </a:p>
          <a:p>
            <a:pPr marL="342900" indent="-342900" algn="just">
              <a:buFontTx/>
              <a:buChar char="-"/>
            </a:pPr>
            <a:r>
              <a:rPr lang="cs-CZ" sz="2400" dirty="0" smtClean="0"/>
              <a:t>jednou ze 4 nukleových bází (adenin - A, guanin - G, cytosin - C a </a:t>
            </a:r>
            <a:r>
              <a:rPr lang="cs-CZ" sz="2400" dirty="0" err="1" smtClean="0"/>
              <a:t>thymin</a:t>
            </a:r>
            <a:r>
              <a:rPr lang="cs-CZ" sz="2400" dirty="0" smtClean="0"/>
              <a:t> - T); </a:t>
            </a:r>
          </a:p>
          <a:p>
            <a:pPr algn="just"/>
            <a:r>
              <a:rPr lang="cs-CZ" sz="2400" dirty="0" smtClean="0"/>
              <a:t>má podobu dvoušroubovice – obě šroubovice jsou propojeny pomocí nukleových bází </a:t>
            </a:r>
            <a:r>
              <a:rPr lang="cs-CZ" sz="2400" dirty="0" smtClean="0">
                <a:sym typeface="Wingdings" pitchFamily="2" charset="2"/>
              </a:rPr>
              <a:t> vždy 2 se doplňují (A – T, C – G)</a:t>
            </a:r>
            <a:endParaRPr lang="cs-CZ" sz="2400" dirty="0" smtClean="0"/>
          </a:p>
        </p:txBody>
      </p:sp>
      <p:pic>
        <p:nvPicPr>
          <p:cNvPr id="2051" name="Picture 3" descr="E:\PŘ\8.tř\Genetika\obrázky\dna-stru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194" y="3437357"/>
            <a:ext cx="5999163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38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PŘ\8.tř\Genetika\obrázky\DNA - bá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62" y="323850"/>
            <a:ext cx="40005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533004" y="1396226"/>
            <a:ext cx="4094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Komplementární (doplňující se) nukleové báze  </a:t>
            </a:r>
            <a:endParaRPr lang="cs-CZ" sz="2400" dirty="0"/>
          </a:p>
        </p:txBody>
      </p:sp>
      <p:pic>
        <p:nvPicPr>
          <p:cNvPr id="6" name="Obrázek 5" descr="http://upload.wikimedia.org/wikipedia/commons/thumb/1/18/Dna_strand3_cs.png/290px-Dna_strand3_cs.pn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92896"/>
            <a:ext cx="3767187" cy="41044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1763688" y="3933056"/>
            <a:ext cx="2769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Fosfátové skupiny 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339752" y="4816408"/>
            <a:ext cx="2769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Cukr - </a:t>
            </a:r>
            <a:r>
              <a:rPr lang="cs-CZ" sz="2400" dirty="0" err="1" smtClean="0"/>
              <a:t>deoxyribosa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987824" y="5805264"/>
            <a:ext cx="2769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Nukleové báze</a:t>
            </a:r>
            <a:endParaRPr lang="cs-CZ" sz="2400" dirty="0"/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4067944" y="3284984"/>
            <a:ext cx="576064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4220344" y="3933056"/>
            <a:ext cx="783704" cy="152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4799850" y="4350409"/>
            <a:ext cx="957290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4821036" y="5117320"/>
            <a:ext cx="126313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4990463" y="4674445"/>
            <a:ext cx="1813785" cy="136165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5100035" y="5355270"/>
            <a:ext cx="1992245" cy="6808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4564462" y="323850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Trojice bází kóduje vznik jedné aminokyseliny, která je stavební jednotkou bílkoviny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33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PŘ\8.tř\Genetika\obrázky\Buňka_chromozom_DN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0976"/>
            <a:ext cx="5598229" cy="653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755576" y="83671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Buňka a její jádro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732240" y="28529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Chromozom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64088" y="472514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Dvoušroubovice DNA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6606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820891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/>
              <a:buChar char="à"/>
            </a:pPr>
            <a:r>
              <a:rPr lang="cs-CZ" sz="2400" b="1" dirty="0" smtClean="0">
                <a:sym typeface="Wingdings" pitchFamily="2" charset="2"/>
              </a:rPr>
              <a:t>DNA </a:t>
            </a:r>
            <a:r>
              <a:rPr lang="cs-CZ" sz="2400" dirty="0" smtClean="0">
                <a:sym typeface="Wingdings" pitchFamily="2" charset="2"/>
              </a:rPr>
              <a:t>kóduje tvorbu bílkovin a tím určuje program buňkám a vlastnosti celého organismu; část kyseliny DNA odpovědná za dědění 1 vlastnosti se nazývá gen</a:t>
            </a:r>
          </a:p>
          <a:p>
            <a:pPr marL="285750" indent="-285750" algn="just">
              <a:buFont typeface="Wingdings"/>
              <a:buChar char="à"/>
            </a:pPr>
            <a:endParaRPr lang="cs-CZ" b="1" dirty="0">
              <a:sym typeface="Wingdings" pitchFamily="2" charset="2"/>
            </a:endParaRPr>
          </a:p>
          <a:p>
            <a:pPr algn="just"/>
            <a:r>
              <a:rPr lang="cs-CZ" sz="2800" b="1" dirty="0" smtClean="0">
                <a:sym typeface="Wingdings" pitchFamily="2" charset="2"/>
              </a:rPr>
              <a:t>GEN</a:t>
            </a:r>
            <a:r>
              <a:rPr lang="cs-CZ" sz="2400" b="1" dirty="0" smtClean="0">
                <a:sym typeface="Wingdings" pitchFamily="2" charset="2"/>
              </a:rPr>
              <a:t> - </a:t>
            </a:r>
            <a:r>
              <a:rPr lang="cs-CZ" sz="2400" dirty="0"/>
              <a:t>úsek DNA se specifickou funkcí, který je schopen utvářet při dělení buňky svoje vlastní přesné kopie, které se přenáší do dalších generací</a:t>
            </a:r>
            <a:endParaRPr lang="cs-CZ" sz="2400" b="1" dirty="0" smtClean="0"/>
          </a:p>
          <a:p>
            <a:endParaRPr lang="cs-CZ" dirty="0"/>
          </a:p>
        </p:txBody>
      </p:sp>
      <p:pic>
        <p:nvPicPr>
          <p:cNvPr id="5122" name="Picture 2" descr="E:\PŘ\8.tř\Genetika\obrázky\g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58805"/>
            <a:ext cx="3903360" cy="409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23921" y="2996952"/>
            <a:ext cx="44644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/>
              <a:t>Každý gen  odpovídá za nějakou děděnou vlastnost a v jádru každé buňky se vyskytuje ve dvou exemplářích – jeden je zděděn po otci, druhý po matce.</a:t>
            </a:r>
          </a:p>
          <a:p>
            <a:pPr algn="just"/>
            <a:r>
              <a:rPr lang="cs-CZ" sz="2400" dirty="0" smtClean="0"/>
              <a:t>Za některou vlastnost odpovídá více genů – každý má malý vliv na výsledek – např. geny pro tělesnou výšku.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8873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332656"/>
            <a:ext cx="856895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/>
              <a:t>Takže např. pro barvu očí máme v jádru každé tělní buňky 2 geny – jeden na chromozomu získaném od otce, druhý na chromozomu získaném od matky </a:t>
            </a:r>
          </a:p>
          <a:p>
            <a:pPr algn="just"/>
            <a:r>
              <a:rPr lang="cs-CZ" sz="2400" dirty="0" smtClean="0"/>
              <a:t>Konkrétním formám genu říkáme </a:t>
            </a:r>
            <a:r>
              <a:rPr lang="cs-CZ" sz="2800" b="1" dirty="0" smtClean="0"/>
              <a:t>ALELY </a:t>
            </a:r>
            <a:r>
              <a:rPr lang="cs-CZ" sz="2400" dirty="0" smtClean="0"/>
              <a:t>– může jich existovat hodně, ale v 1 organismu se mohou objevit maximálně 2 různé. </a:t>
            </a:r>
          </a:p>
          <a:p>
            <a:pPr marL="342900" indent="-342900" algn="just">
              <a:buFontTx/>
              <a:buChar char="-"/>
            </a:pPr>
            <a:r>
              <a:rPr lang="cs-CZ" sz="2400" dirty="0" smtClean="0"/>
              <a:t>Obě alely mohou kódovat stejnou hodnotu – např. dispozici pro hnědé oči </a:t>
            </a:r>
            <a:r>
              <a:rPr lang="cs-CZ" sz="2400" dirty="0" smtClean="0">
                <a:sym typeface="Wingdings" pitchFamily="2" charset="2"/>
              </a:rPr>
              <a:t> pak mluvíme o </a:t>
            </a:r>
            <a:r>
              <a:rPr lang="cs-CZ" sz="2800" b="1" dirty="0" smtClean="0">
                <a:sym typeface="Wingdings" pitchFamily="2" charset="2"/>
              </a:rPr>
              <a:t>HOMOZYGOTNÍM STAVU</a:t>
            </a:r>
          </a:p>
          <a:p>
            <a:pPr marL="342900" indent="-342900" algn="just">
              <a:buFontTx/>
              <a:buChar char="-"/>
            </a:pPr>
            <a:r>
              <a:rPr lang="cs-CZ" sz="2400" dirty="0" smtClean="0">
                <a:sym typeface="Wingdings" pitchFamily="2" charset="2"/>
              </a:rPr>
              <a:t>Každá alela může kódovat jiné hodnoty – např. jedna hnědé oči, druhá modré oči  jedná se o </a:t>
            </a:r>
            <a:r>
              <a:rPr lang="cs-CZ" sz="2800" b="1" dirty="0" smtClean="0">
                <a:sym typeface="Wingdings" pitchFamily="2" charset="2"/>
              </a:rPr>
              <a:t>HETEROZYGOTNÍ STAV</a:t>
            </a:r>
            <a:endParaRPr lang="cs-CZ" sz="2800" dirty="0"/>
          </a:p>
        </p:txBody>
      </p:sp>
      <p:pic>
        <p:nvPicPr>
          <p:cNvPr id="6147" name="Picture 3" descr="E:\PŘ\8.tř\Genetika\obrázky\barva očí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584" y="3933642"/>
            <a:ext cx="597882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0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60648"/>
            <a:ext cx="849694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VZTAH MEZI ODLIŠNÝMI ALELAMI</a:t>
            </a:r>
          </a:p>
          <a:p>
            <a:endParaRPr lang="cs-CZ" sz="800" dirty="0"/>
          </a:p>
          <a:p>
            <a:pPr marL="342900" indent="-342900">
              <a:buFontTx/>
              <a:buChar char="-"/>
            </a:pPr>
            <a:r>
              <a:rPr lang="cs-CZ" sz="2400" dirty="0" smtClean="0"/>
              <a:t>Jedna je </a:t>
            </a:r>
            <a:r>
              <a:rPr lang="cs-CZ" sz="2400" b="1" dirty="0" smtClean="0"/>
              <a:t>DOMINANTNÍ</a:t>
            </a:r>
            <a:r>
              <a:rPr lang="cs-CZ" sz="2400" dirty="0" smtClean="0"/>
              <a:t> nad druhou </a:t>
            </a:r>
            <a:r>
              <a:rPr lang="cs-CZ" sz="2400" dirty="0" smtClean="0">
                <a:sym typeface="Wingdings" pitchFamily="2" charset="2"/>
              </a:rPr>
              <a:t> dominantní se projeví, ta druhá (říkáme jí </a:t>
            </a:r>
            <a:r>
              <a:rPr lang="cs-CZ" sz="2400" b="1" dirty="0" smtClean="0">
                <a:sym typeface="Wingdings" pitchFamily="2" charset="2"/>
              </a:rPr>
              <a:t>RECESIVNÍ</a:t>
            </a:r>
            <a:r>
              <a:rPr lang="cs-CZ" sz="2400" dirty="0" smtClean="0">
                <a:sym typeface="Wingdings" pitchFamily="2" charset="2"/>
              </a:rPr>
              <a:t>) ne – např. alela pro hnědou barvu je dominantní nad modrou – pokud má někdo kombinaci obou, má hnědé oči</a:t>
            </a:r>
          </a:p>
          <a:p>
            <a:pPr marL="342900" indent="-342900">
              <a:buFontTx/>
              <a:buChar char="-"/>
            </a:pPr>
            <a:r>
              <a:rPr lang="cs-CZ" sz="2400" b="1" dirty="0" smtClean="0">
                <a:sym typeface="Wingdings" pitchFamily="2" charset="2"/>
              </a:rPr>
              <a:t>NEÚPLNÁ DOMINANCE</a:t>
            </a:r>
            <a:r>
              <a:rPr lang="cs-CZ" sz="2400" dirty="0" smtClean="0">
                <a:sym typeface="Wingdings" pitchFamily="2" charset="2"/>
              </a:rPr>
              <a:t> – projeví se alespoň trochu obě – rostlina získala od rodičů alelu pro červenou a pro bílou barvu květu – sama kvete tmavorůžově  červená alela je neúplně dominantní nad bílou alelou</a:t>
            </a:r>
          </a:p>
          <a:p>
            <a:pPr marL="342900" indent="-342900">
              <a:buFontTx/>
              <a:buChar char="-"/>
            </a:pPr>
            <a:r>
              <a:rPr lang="cs-CZ" sz="2400" b="1" dirty="0" smtClean="0">
                <a:sym typeface="Wingdings" pitchFamily="2" charset="2"/>
              </a:rPr>
              <a:t>KODOMINANCE</a:t>
            </a:r>
            <a:r>
              <a:rPr lang="cs-CZ" sz="2400" dirty="0" smtClean="0">
                <a:sym typeface="Wingdings" pitchFamily="2" charset="2"/>
              </a:rPr>
              <a:t> – obě alely jsou rovnocenné a projeví se obě; např. alela pro krevní skupinu A </a:t>
            </a:r>
            <a:r>
              <a:rPr lang="cs-CZ" sz="2400" dirty="0" err="1" smtClean="0">
                <a:sym typeface="Wingdings" pitchFamily="2" charset="2"/>
              </a:rPr>
              <a:t>a</a:t>
            </a:r>
            <a:r>
              <a:rPr lang="cs-CZ" sz="2400" dirty="0" smtClean="0">
                <a:sym typeface="Wingdings" pitchFamily="2" charset="2"/>
              </a:rPr>
              <a:t> alela pro krevní skupinu B se dohromady projeví jako nová krevní skupina AB</a:t>
            </a:r>
          </a:p>
          <a:p>
            <a:r>
              <a:rPr lang="cs-CZ" sz="2400" b="1" dirty="0" smtClean="0">
                <a:sym typeface="Wingdings" pitchFamily="2" charset="2"/>
              </a:rPr>
              <a:t>		</a:t>
            </a:r>
          </a:p>
          <a:p>
            <a:pPr marL="342900" indent="-342900">
              <a:buFontTx/>
              <a:buChar char="-"/>
            </a:pPr>
            <a:endParaRPr lang="cs-CZ" sz="2400" dirty="0" smtClean="0">
              <a:sym typeface="Wingdings" pitchFamily="2" charset="2"/>
            </a:endParaRPr>
          </a:p>
          <a:p>
            <a:pPr marL="342900" indent="-342900">
              <a:buFontTx/>
              <a:buChar char="-"/>
            </a:pPr>
            <a:endParaRPr lang="cs-CZ" sz="2400" dirty="0"/>
          </a:p>
        </p:txBody>
      </p:sp>
      <p:pic>
        <p:nvPicPr>
          <p:cNvPr id="7171" name="Picture 3" descr="E:\PŘ\8.tř\Genetika\obrázky\allele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968416"/>
            <a:ext cx="442912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11560" y="530120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Stejné alely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5930191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Rozdílné alely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876256" y="5435438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Jedna alela chybí</a:t>
            </a:r>
            <a:endParaRPr lang="cs-CZ" sz="2400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267744" y="5532040"/>
            <a:ext cx="288032" cy="2308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2411760" y="6266435"/>
            <a:ext cx="187220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6732240" y="5883013"/>
            <a:ext cx="19645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16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260648"/>
            <a:ext cx="885698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smtClean="0"/>
              <a:t>GENOTYP</a:t>
            </a:r>
            <a:r>
              <a:rPr lang="cs-CZ" sz="2400" b="1" dirty="0" smtClean="0"/>
              <a:t> – </a:t>
            </a:r>
            <a:r>
              <a:rPr lang="cs-CZ" sz="2400" dirty="0" smtClean="0"/>
              <a:t>soubor všech genů organismu; vědci se nyní snaží číst genom různých organismů</a:t>
            </a:r>
          </a:p>
          <a:p>
            <a:pPr marL="457200" indent="-457200" algn="just">
              <a:buFontTx/>
              <a:buChar char="-"/>
            </a:pPr>
            <a:r>
              <a:rPr lang="cs-CZ" sz="2400" dirty="0" smtClean="0"/>
              <a:t>Genotyp člověka obsahuje </a:t>
            </a:r>
            <a:r>
              <a:rPr lang="cs-CZ" sz="2400" dirty="0"/>
              <a:t>přibližně 20488 </a:t>
            </a:r>
            <a:r>
              <a:rPr lang="cs-CZ" sz="2400" dirty="0" smtClean="0"/>
              <a:t>genů – přečten byl v roce 2003</a:t>
            </a:r>
          </a:p>
          <a:p>
            <a:pPr marL="457200" indent="-457200" algn="just">
              <a:buFontTx/>
              <a:buChar char="-"/>
            </a:pPr>
            <a:r>
              <a:rPr lang="cs-CZ" sz="2400" dirty="0" smtClean="0"/>
              <a:t>Další známé genotypy, např.: octomilka (modelový druh), komár, včela, myš, potkan, prase, šimpanz, rýže, kukuřice</a:t>
            </a:r>
          </a:p>
          <a:p>
            <a:pPr marL="457200" indent="-457200" algn="just">
              <a:buFontTx/>
              <a:buChar char="-"/>
            </a:pPr>
            <a:endParaRPr lang="cs-CZ" sz="2800" dirty="0"/>
          </a:p>
          <a:p>
            <a:pPr algn="just"/>
            <a:r>
              <a:rPr lang="cs-CZ" sz="2800" b="1" dirty="0" smtClean="0"/>
              <a:t>FENOTYP </a:t>
            </a:r>
            <a:r>
              <a:rPr lang="cs-CZ" sz="2400" b="1" dirty="0" smtClean="0"/>
              <a:t>–</a:t>
            </a:r>
            <a:r>
              <a:rPr lang="cs-CZ" sz="2400" b="1" dirty="0" smtClean="0"/>
              <a:t> </a:t>
            </a:r>
            <a:r>
              <a:rPr lang="cs-CZ" sz="2400" dirty="0" smtClean="0"/>
              <a:t>projev genotypu na venek; </a:t>
            </a:r>
            <a:r>
              <a:rPr lang="cs-CZ" sz="2400" dirty="0"/>
              <a:t>soubor všech pozorovatelných vlastností a znaků živého organismu. Představuje výsledek spolupůsobení genotypu a prostředí, čili to, jak organismus v daném znaku (znacích) skutečně </a:t>
            </a:r>
            <a:r>
              <a:rPr lang="cs-CZ" sz="2400" dirty="0" smtClean="0"/>
              <a:t>vypadá.</a:t>
            </a:r>
          </a:p>
          <a:p>
            <a:pPr algn="just"/>
            <a:r>
              <a:rPr lang="cs-CZ" sz="2400" dirty="0" smtClean="0"/>
              <a:t>FENOTYP = GENOTYP + prostředí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b="1" dirty="0" smtClean="0"/>
              <a:t>Př.: </a:t>
            </a:r>
            <a:r>
              <a:rPr lang="cs-CZ" sz="2400" dirty="0" smtClean="0"/>
              <a:t>Všichni hnědoocí lidé mají z hlediska barvy očí stejný fenotyp – hnědé oči, ale z hlediska genotypu se mohou lišit: mohou mít kombinaci HH nebo HM (H – alela pro hnědé oči; M = alela pro modré oči)</a:t>
            </a:r>
          </a:p>
          <a:p>
            <a:pPr marL="457200" indent="-457200" algn="just">
              <a:buFontTx/>
              <a:buChar char="-"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34497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766</Words>
  <Application>Microsoft Office PowerPoint</Application>
  <PresentationFormat>Předvádění na obrazovce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ZÁKLADNÍ GENETICKÉ POJMY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GENETICKÉ POJMY</dc:title>
  <dc:creator>Ucitel</dc:creator>
  <cp:lastModifiedBy>Ucitel</cp:lastModifiedBy>
  <cp:revision>14</cp:revision>
  <dcterms:created xsi:type="dcterms:W3CDTF">2012-09-23T12:55:19Z</dcterms:created>
  <dcterms:modified xsi:type="dcterms:W3CDTF">2012-09-23T14:50:00Z</dcterms:modified>
</cp:coreProperties>
</file>